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 Loan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Uncovering insights from 38,576 loan applications to improve lending decisions and reduce credit risk through data-driven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5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269093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analytics transforms lending decisions by reducing risk, increasing profitability, and enhancing customer trust.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013942"/>
            <a:ext cx="30480" cy="1236107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5052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Bank Loan Analysis project demonstrates the practical power of Python-based analytics in the financial domain. By examining borrower profiles, loan characteristics, and repayment behavior, banks can make smarter decisions that benefit both the institution and its customers.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11961"/>
            <a:ext cx="7556421" cy="2052518"/>
          </a:xfrm>
          <a:prstGeom prst="roundRect">
            <a:avLst>
              <a:gd name="adj" fmla="val 9946"/>
            </a:avLst>
          </a:prstGeom>
          <a:solidFill>
            <a:srgbClr val="FFC4B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563672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495449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Takeaway: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The combination of thorough data cleaning, exploratory analysis, and actionable insights creates a framework for sustainable lending practices and improved risk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7482"/>
            <a:ext cx="1925717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9298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75467"/>
            <a:ext cx="13813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GOALS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24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Objectives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373392"/>
            <a:ext cx="6407944" cy="2229445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28224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94873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82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8224" y="400550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characteristics and patterns of loan applicants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548" y="2373392"/>
            <a:ext cx="6408063" cy="2229445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662982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794873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62982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Factors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62982" y="400550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key drivers influencing loan approval decisions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4829651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028224" y="5064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51133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8224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 Risk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8224" y="64617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 borrower behavior and credit risk indicators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428548" y="4829651"/>
            <a:ext cx="6408063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7662982" y="5064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51133"/>
            <a:ext cx="306110" cy="3061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62982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Insights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7662982" y="646176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 actionable recommendations for risk assessment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1173" y="482918"/>
            <a:ext cx="4390430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Stack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61173" y="1492687"/>
            <a:ext cx="438983" cy="4389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1173" y="2151102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1173" y="2601158"/>
            <a:ext cx="5339715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language for data analysis and preprocessing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1173" y="3233380"/>
            <a:ext cx="438983" cy="438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1173" y="3891796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&amp; NumPy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1173" y="4341852"/>
            <a:ext cx="5339715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manipulation and numerical computing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1173" y="4974074"/>
            <a:ext cx="438983" cy="4389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1173" y="5632490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&amp; Seaborn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1173" y="6082546"/>
            <a:ext cx="5339715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data visualization libraries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4" y="1492687"/>
            <a:ext cx="5339715" cy="53397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6894" y="7029926"/>
            <a:ext cx="533971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Jupyter Notebook provided the interactive environment for analysis, while Excel supported initial data inspection.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2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38,576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4076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loan applications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Attributes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24076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Columns covering applicant and loan details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Categories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24076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Applicant info, loan details, credit data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5846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 includes applicant information (age, employment, income), loan details (amount, term, interest rate), and credit information (history, debt-to-income ratio, loan status).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613"/>
            <a:ext cx="2204204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FF7047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06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52218"/>
            <a:ext cx="16446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08823"/>
            <a:ext cx="6905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&amp; Preprocessing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12807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87115"/>
            <a:ext cx="2972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Structure Review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Checked data types and structure using .info() method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12807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Identified and handled missing data appropriately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12807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Eliminated duplicate records to ensure data quality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Normalized column names and categorical variables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Verified consistency and identified outliers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6859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3293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Analyses Performed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Distribution of loan amounts across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Income vs loan approval trends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Loan status comparison by employment type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Credit history impact on approval rates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Default rate analysis by loan amount and income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774168"/>
            <a:ext cx="2946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Methods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59096" y="535531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Bar charts for status distribution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5797510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Histograms for income patterns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59096" y="623970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Pie charts for approval ratios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959096" y="668190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Correlation heatmaps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97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90838" y="3056453"/>
            <a:ext cx="1636038" cy="375761"/>
          </a:xfrm>
          <a:prstGeom prst="roundRect">
            <a:avLst>
              <a:gd name="adj" fmla="val 38318"/>
            </a:avLst>
          </a:prstGeom>
          <a:solidFill>
            <a:srgbClr val="FFD7CC"/>
          </a:solidFill>
          <a:ln/>
        </p:spPr>
      </p:sp>
      <p:sp>
        <p:nvSpPr>
          <p:cNvPr id="4" name="Text 1"/>
          <p:cNvSpPr/>
          <p:nvPr/>
        </p:nvSpPr>
        <p:spPr>
          <a:xfrm>
            <a:off x="1110734" y="3116342"/>
            <a:ext cx="139624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 FINDINGS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990838" y="3512106"/>
            <a:ext cx="5659636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Insights Discovered</a:t>
            </a:r>
            <a:endParaRPr lang="en-US" sz="3900" dirty="0"/>
          </a:p>
        </p:txBody>
      </p:sp>
      <p:sp>
        <p:nvSpPr>
          <p:cNvPr id="6" name="Shape 3"/>
          <p:cNvSpPr/>
          <p:nvPr/>
        </p:nvSpPr>
        <p:spPr>
          <a:xfrm>
            <a:off x="990838" y="4436864"/>
            <a:ext cx="6224349" cy="1518047"/>
          </a:xfrm>
          <a:prstGeom prst="roundRect">
            <a:avLst>
              <a:gd name="adj" fmla="val 7228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67978" y="4436864"/>
            <a:ext cx="91440" cy="1518047"/>
          </a:xfrm>
          <a:prstGeom prst="roundRect">
            <a:avLst>
              <a:gd name="adj" fmla="val 196830"/>
            </a:avLst>
          </a:prstGeom>
          <a:solidFill>
            <a:srgbClr val="FF7047"/>
          </a:solidFill>
          <a:ln/>
        </p:spPr>
      </p:sp>
      <p:sp>
        <p:nvSpPr>
          <p:cNvPr id="8" name="Text 5"/>
          <p:cNvSpPr/>
          <p:nvPr/>
        </p:nvSpPr>
        <p:spPr>
          <a:xfrm>
            <a:off x="1282184" y="4659630"/>
            <a:ext cx="276367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Income &amp; Credit Impact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282184" y="5092065"/>
            <a:ext cx="5710237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Applicants with higher income and strong credit history show significantly higher approval rates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5093" y="4436864"/>
            <a:ext cx="6224349" cy="1518047"/>
          </a:xfrm>
          <a:prstGeom prst="roundRect">
            <a:avLst>
              <a:gd name="adj" fmla="val 7228"/>
            </a:avLst>
          </a:prstGeom>
          <a:solidFill>
            <a:srgbClr val="FFFFFF"/>
          </a:solidFill>
          <a:ln w="22860">
            <a:solidFill>
              <a:srgbClr val="FFA64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2233" y="4436864"/>
            <a:ext cx="91440" cy="1518047"/>
          </a:xfrm>
          <a:prstGeom prst="roundRect">
            <a:avLst>
              <a:gd name="adj" fmla="val 196830"/>
            </a:avLst>
          </a:prstGeom>
          <a:solidFill>
            <a:srgbClr val="FFA647"/>
          </a:solidFill>
          <a:ln/>
        </p:spPr>
      </p:sp>
      <p:sp>
        <p:nvSpPr>
          <p:cNvPr id="12" name="Text 9"/>
          <p:cNvSpPr/>
          <p:nvPr/>
        </p:nvSpPr>
        <p:spPr>
          <a:xfrm>
            <a:off x="7706439" y="4659630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 Risk Patterns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706439" y="5092065"/>
            <a:ext cx="5710237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Loan defaults are more common in cases with higher loan-to-income ratios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90838" y="6154817"/>
            <a:ext cx="6224349" cy="1518047"/>
          </a:xfrm>
          <a:prstGeom prst="roundRect">
            <a:avLst>
              <a:gd name="adj" fmla="val 7228"/>
            </a:avLst>
          </a:prstGeom>
          <a:solidFill>
            <a:srgbClr val="FFFFFF"/>
          </a:solidFill>
          <a:ln w="22860">
            <a:solidFill>
              <a:srgbClr val="FFCE4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7978" y="6154817"/>
            <a:ext cx="91440" cy="1518047"/>
          </a:xfrm>
          <a:prstGeom prst="roundRect">
            <a:avLst>
              <a:gd name="adj" fmla="val 196830"/>
            </a:avLst>
          </a:prstGeom>
          <a:solidFill>
            <a:srgbClr val="FFCE47"/>
          </a:solidFill>
          <a:ln/>
        </p:spPr>
      </p:sp>
      <p:sp>
        <p:nvSpPr>
          <p:cNvPr id="16" name="Text 13"/>
          <p:cNvSpPr/>
          <p:nvPr/>
        </p:nvSpPr>
        <p:spPr>
          <a:xfrm>
            <a:off x="1282184" y="6377583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Term Behavior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1282184" y="6810018"/>
            <a:ext cx="5710237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Shorter loan terms demonstrate better repayment behavior and lower default rates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415093" y="6154817"/>
            <a:ext cx="6224349" cy="1518047"/>
          </a:xfrm>
          <a:prstGeom prst="roundRect">
            <a:avLst>
              <a:gd name="adj" fmla="val 7228"/>
            </a:avLst>
          </a:prstGeom>
          <a:solidFill>
            <a:srgbClr val="FFFFFF"/>
          </a:solidFill>
          <a:ln w="22860">
            <a:solidFill>
              <a:srgbClr val="FF9B7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392233" y="6154817"/>
            <a:ext cx="91440" cy="1518047"/>
          </a:xfrm>
          <a:prstGeom prst="roundRect">
            <a:avLst>
              <a:gd name="adj" fmla="val 196830"/>
            </a:avLst>
          </a:prstGeom>
          <a:solidFill>
            <a:srgbClr val="FF9B7E"/>
          </a:solidFill>
          <a:ln/>
        </p:spPr>
      </p:sp>
      <p:sp>
        <p:nvSpPr>
          <p:cNvPr id="20" name="Text 17"/>
          <p:cNvSpPr/>
          <p:nvPr/>
        </p:nvSpPr>
        <p:spPr>
          <a:xfrm>
            <a:off x="7706439" y="6377583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Employment Stability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706439" y="6810018"/>
            <a:ext cx="5710237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Job stability significantly impacts loan approval decisions and repayment success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8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107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61692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Approval Policies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0644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Data-driven criteria for better lending decisions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51071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NPAs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5211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Lower non-performing assets through risk identification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51071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Risk Detection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5211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high-risk applicants before approval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51071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6169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Interest Rates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80644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Risk-based pricing for better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6338" y="533757"/>
            <a:ext cx="1493520" cy="364808"/>
          </a:xfrm>
          <a:prstGeom prst="roundRect">
            <a:avLst>
              <a:gd name="adj" fmla="val 38311"/>
            </a:avLst>
          </a:prstGeom>
          <a:solidFill>
            <a:srgbClr val="FFD7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2781" y="638532"/>
            <a:ext cx="155258" cy="155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25667" y="591979"/>
            <a:ext cx="102774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ACTION ITEMS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76338" y="976193"/>
            <a:ext cx="6445687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1873925"/>
            <a:ext cx="970478" cy="11646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0888" y="2067997"/>
            <a:ext cx="295370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Credit Checks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340888" y="2487692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verification for high loan amounts to minimize default risk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8" y="3038594"/>
            <a:ext cx="970478" cy="11646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0888" y="3232666"/>
            <a:ext cx="292608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Risk-Based Interest Rates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340888" y="365236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dynamic pricing models based on borrower risk profiles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8" y="4203263"/>
            <a:ext cx="970478" cy="11646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0888" y="4397335"/>
            <a:ext cx="331767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High-Risk Borrowers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340888" y="481703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Close tracking of applicants with high debt-to-income ratios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38" y="5367933"/>
            <a:ext cx="970478" cy="11646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40888" y="5562005"/>
            <a:ext cx="29342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Shorter Terms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2340888" y="5981700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shorter loan tenures where feasible for better repayment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338" y="6532602"/>
            <a:ext cx="970478" cy="11646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40888" y="6726674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Scoring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2340888" y="7146369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automated scoring models for consistent approval decisions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2026-01-20T10:00:01Z</dcterms:created>
  <dcterms:modified xsi:type="dcterms:W3CDTF">2026-01-20T10:00:01Z</dcterms:modified>
</cp:coreProperties>
</file>